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9" r:id="rId3"/>
    <p:sldId id="266" r:id="rId4"/>
    <p:sldId id="265" r:id="rId5"/>
    <p:sldId id="264" r:id="rId6"/>
    <p:sldId id="263" r:id="rId7"/>
    <p:sldId id="268" r:id="rId8"/>
    <p:sldId id="262" r:id="rId9"/>
    <p:sldId id="261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989FE-AD66-4B33-9EB0-E54680009CD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2DD8EA9B-B782-4FA9-9E0C-73742E48CACA}">
      <dgm:prSet phldrT="[Tekst]"/>
      <dgm:spPr/>
      <dgm:t>
        <a:bodyPr/>
        <a:lstStyle/>
        <a:p>
          <a:r>
            <a:rPr lang="hr-HR" dirty="0"/>
            <a:t>Koje su aktivnosti olakšane kod vrsta koje žive u skupinama?</a:t>
          </a:r>
        </a:p>
      </dgm:t>
    </dgm:pt>
    <dgm:pt modelId="{1A32F705-E76A-490E-96DB-AD08BCE98651}" type="parTrans" cxnId="{83F09963-C435-4111-B3C5-5E01772CFB79}">
      <dgm:prSet/>
      <dgm:spPr/>
      <dgm:t>
        <a:bodyPr/>
        <a:lstStyle/>
        <a:p>
          <a:endParaRPr lang="hr-HR"/>
        </a:p>
      </dgm:t>
    </dgm:pt>
    <dgm:pt modelId="{90058C00-DA0D-4E1B-BBBA-05950DB3428E}" type="sibTrans" cxnId="{83F09963-C435-4111-B3C5-5E01772CFB79}">
      <dgm:prSet/>
      <dgm:spPr/>
      <dgm:t>
        <a:bodyPr/>
        <a:lstStyle/>
        <a:p>
          <a:endParaRPr lang="hr-HR"/>
        </a:p>
      </dgm:t>
    </dgm:pt>
    <dgm:pt modelId="{D1AAAA9D-AF50-47DF-98BF-B64FBCC00C5D}">
      <dgm:prSet phldrT="[Tekst]"/>
      <dgm:spPr/>
      <dgm:t>
        <a:bodyPr/>
        <a:lstStyle/>
        <a:p>
          <a:r>
            <a:rPr lang="hr-HR" dirty="0"/>
            <a:t>Navedi primjer simbioze dvaju organizama.</a:t>
          </a:r>
        </a:p>
      </dgm:t>
    </dgm:pt>
    <dgm:pt modelId="{B724A4DE-BF38-4FD4-9C6D-9155F9FCD5F7}" type="parTrans" cxnId="{C065D504-381A-4D05-842A-B8000234F4ED}">
      <dgm:prSet/>
      <dgm:spPr/>
      <dgm:t>
        <a:bodyPr/>
        <a:lstStyle/>
        <a:p>
          <a:endParaRPr lang="hr-HR"/>
        </a:p>
      </dgm:t>
    </dgm:pt>
    <dgm:pt modelId="{659A8138-75DA-4B2D-A187-8ABFA6EF1DD3}" type="sibTrans" cxnId="{C065D504-381A-4D05-842A-B8000234F4ED}">
      <dgm:prSet/>
      <dgm:spPr/>
      <dgm:t>
        <a:bodyPr/>
        <a:lstStyle/>
        <a:p>
          <a:endParaRPr lang="hr-HR"/>
        </a:p>
      </dgm:t>
    </dgm:pt>
    <dgm:pt modelId="{6FE8440F-83EB-4E5E-A70E-F4F39BF748D6}">
      <dgm:prSet phldrT="[Tekst]"/>
      <dgm:spPr/>
      <dgm:t>
        <a:bodyPr/>
        <a:lstStyle/>
        <a:p>
          <a:r>
            <a:rPr lang="hr-HR" dirty="0"/>
            <a:t>Zašto pojedine vrste drveća odbacuju lišće?</a:t>
          </a:r>
        </a:p>
      </dgm:t>
    </dgm:pt>
    <dgm:pt modelId="{E8CC01B6-FA91-4C71-9676-54AFB57FF678}" type="parTrans" cxnId="{437E08C6-397B-429F-9F0E-276130C6B56A}">
      <dgm:prSet/>
      <dgm:spPr/>
      <dgm:t>
        <a:bodyPr/>
        <a:lstStyle/>
        <a:p>
          <a:endParaRPr lang="hr-HR"/>
        </a:p>
      </dgm:t>
    </dgm:pt>
    <dgm:pt modelId="{6216E2FD-2BC0-43C1-B4E2-C9D88F4376E7}" type="sibTrans" cxnId="{437E08C6-397B-429F-9F0E-276130C6B56A}">
      <dgm:prSet/>
      <dgm:spPr/>
      <dgm:t>
        <a:bodyPr/>
        <a:lstStyle/>
        <a:p>
          <a:endParaRPr lang="hr-HR"/>
        </a:p>
      </dgm:t>
    </dgm:pt>
    <dgm:pt modelId="{F4C43699-D467-4682-B412-A067AC454D23}">
      <dgm:prSet/>
      <dgm:spPr/>
      <dgm:t>
        <a:bodyPr/>
        <a:lstStyle/>
        <a:p>
          <a:r>
            <a:rPr lang="hr-HR" dirty="0"/>
            <a:t>Po kojim je osobinama sjemenka prilagođenija od spore?</a:t>
          </a:r>
        </a:p>
      </dgm:t>
    </dgm:pt>
    <dgm:pt modelId="{05A3A2F4-059F-4383-A3F5-C524091FF5D5}" type="parTrans" cxnId="{2E2431FF-3177-4E48-AD76-7C2B37DFDB68}">
      <dgm:prSet/>
      <dgm:spPr/>
      <dgm:t>
        <a:bodyPr/>
        <a:lstStyle/>
        <a:p>
          <a:endParaRPr lang="hr-HR"/>
        </a:p>
      </dgm:t>
    </dgm:pt>
    <dgm:pt modelId="{EB6F3A3B-E1AE-43AC-8C59-0C8525C25B60}" type="sibTrans" cxnId="{2E2431FF-3177-4E48-AD76-7C2B37DFDB68}">
      <dgm:prSet/>
      <dgm:spPr/>
      <dgm:t>
        <a:bodyPr/>
        <a:lstStyle/>
        <a:p>
          <a:endParaRPr lang="hr-HR"/>
        </a:p>
      </dgm:t>
    </dgm:pt>
    <dgm:pt modelId="{C230A6B3-0DC0-4F4C-9915-35D6794FC025}">
      <dgm:prSet/>
      <dgm:spPr/>
      <dgm:t>
        <a:bodyPr/>
        <a:lstStyle/>
        <a:p>
          <a:r>
            <a:rPr lang="hr-HR" dirty="0"/>
            <a:t>Navedi prilagodbe vrsta koje žive u velikim dubinama i polarnim područjima.</a:t>
          </a:r>
        </a:p>
      </dgm:t>
    </dgm:pt>
    <dgm:pt modelId="{3671CEAB-32D0-458D-8539-6B69EF5DE50F}" type="parTrans" cxnId="{55638489-6908-4803-94B7-4D7757A17403}">
      <dgm:prSet/>
      <dgm:spPr/>
      <dgm:t>
        <a:bodyPr/>
        <a:lstStyle/>
        <a:p>
          <a:endParaRPr lang="hr-HR"/>
        </a:p>
      </dgm:t>
    </dgm:pt>
    <dgm:pt modelId="{73EED3C8-6BCF-457E-9FE1-54C0CB14488A}" type="sibTrans" cxnId="{55638489-6908-4803-94B7-4D7757A17403}">
      <dgm:prSet/>
      <dgm:spPr/>
      <dgm:t>
        <a:bodyPr/>
        <a:lstStyle/>
        <a:p>
          <a:endParaRPr lang="hr-HR"/>
        </a:p>
      </dgm:t>
    </dgm:pt>
    <dgm:pt modelId="{A8095BB3-567B-4847-BD47-567F1B5C1A5F}" type="pres">
      <dgm:prSet presAssocID="{3DF989FE-AD66-4B33-9EB0-E54680009CDE}" presName="linear" presStyleCnt="0">
        <dgm:presLayoutVars>
          <dgm:dir/>
          <dgm:animLvl val="lvl"/>
          <dgm:resizeHandles val="exact"/>
        </dgm:presLayoutVars>
      </dgm:prSet>
      <dgm:spPr/>
    </dgm:pt>
    <dgm:pt modelId="{653DFC5E-D0A7-49B7-A5AA-89969A369EA9}" type="pres">
      <dgm:prSet presAssocID="{C230A6B3-0DC0-4F4C-9915-35D6794FC025}" presName="parentLin" presStyleCnt="0"/>
      <dgm:spPr/>
    </dgm:pt>
    <dgm:pt modelId="{736A81FA-E30D-4A40-A1E5-7CB0568EE469}" type="pres">
      <dgm:prSet presAssocID="{C230A6B3-0DC0-4F4C-9915-35D6794FC025}" presName="parentLeftMargin" presStyleLbl="node1" presStyleIdx="0" presStyleCnt="5"/>
      <dgm:spPr/>
    </dgm:pt>
    <dgm:pt modelId="{3C53E8B2-3DE8-4D79-B486-772F650A6B11}" type="pres">
      <dgm:prSet presAssocID="{C230A6B3-0DC0-4F4C-9915-35D6794FC02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59B2F74-7BDD-4471-8D5E-78DDD50E1998}" type="pres">
      <dgm:prSet presAssocID="{C230A6B3-0DC0-4F4C-9915-35D6794FC025}" presName="negativeSpace" presStyleCnt="0"/>
      <dgm:spPr/>
    </dgm:pt>
    <dgm:pt modelId="{489DFA17-3162-4EB6-9CD9-C78C1E6984AA}" type="pres">
      <dgm:prSet presAssocID="{C230A6B3-0DC0-4F4C-9915-35D6794FC025}" presName="childText" presStyleLbl="conFgAcc1" presStyleIdx="0" presStyleCnt="5">
        <dgm:presLayoutVars>
          <dgm:bulletEnabled val="1"/>
        </dgm:presLayoutVars>
      </dgm:prSet>
      <dgm:spPr/>
    </dgm:pt>
    <dgm:pt modelId="{01D64928-8102-4F2C-9012-A4B721DFB2E4}" type="pres">
      <dgm:prSet presAssocID="{73EED3C8-6BCF-457E-9FE1-54C0CB14488A}" presName="spaceBetweenRectangles" presStyleCnt="0"/>
      <dgm:spPr/>
    </dgm:pt>
    <dgm:pt modelId="{2BEB0F82-0438-4606-BC90-B91F0D0CEE8E}" type="pres">
      <dgm:prSet presAssocID="{2DD8EA9B-B782-4FA9-9E0C-73742E48CACA}" presName="parentLin" presStyleCnt="0"/>
      <dgm:spPr/>
    </dgm:pt>
    <dgm:pt modelId="{71DB00AB-0FEB-4C76-ABA4-CF676FC838BB}" type="pres">
      <dgm:prSet presAssocID="{2DD8EA9B-B782-4FA9-9E0C-73742E48CACA}" presName="parentLeftMargin" presStyleLbl="node1" presStyleIdx="0" presStyleCnt="5"/>
      <dgm:spPr/>
    </dgm:pt>
    <dgm:pt modelId="{FA36AA22-0710-487C-B4EB-65E47376A624}" type="pres">
      <dgm:prSet presAssocID="{2DD8EA9B-B782-4FA9-9E0C-73742E48CAC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303E0AB-D7C3-4E56-9BFE-383C70139980}" type="pres">
      <dgm:prSet presAssocID="{2DD8EA9B-B782-4FA9-9E0C-73742E48CACA}" presName="negativeSpace" presStyleCnt="0"/>
      <dgm:spPr/>
    </dgm:pt>
    <dgm:pt modelId="{A37649E1-9D96-4841-AD83-4068F55A1873}" type="pres">
      <dgm:prSet presAssocID="{2DD8EA9B-B782-4FA9-9E0C-73742E48CACA}" presName="childText" presStyleLbl="conFgAcc1" presStyleIdx="1" presStyleCnt="5">
        <dgm:presLayoutVars>
          <dgm:bulletEnabled val="1"/>
        </dgm:presLayoutVars>
      </dgm:prSet>
      <dgm:spPr/>
    </dgm:pt>
    <dgm:pt modelId="{5D929EF7-AA62-490A-A8E4-DF5578CBDFA0}" type="pres">
      <dgm:prSet presAssocID="{90058C00-DA0D-4E1B-BBBA-05950DB3428E}" presName="spaceBetweenRectangles" presStyleCnt="0"/>
      <dgm:spPr/>
    </dgm:pt>
    <dgm:pt modelId="{44CF0730-DCB0-4E22-A7FA-46853C8AAA36}" type="pres">
      <dgm:prSet presAssocID="{D1AAAA9D-AF50-47DF-98BF-B64FBCC00C5D}" presName="parentLin" presStyleCnt="0"/>
      <dgm:spPr/>
    </dgm:pt>
    <dgm:pt modelId="{101AF16F-797D-46F7-80EA-DB2B238AC33D}" type="pres">
      <dgm:prSet presAssocID="{D1AAAA9D-AF50-47DF-98BF-B64FBCC00C5D}" presName="parentLeftMargin" presStyleLbl="node1" presStyleIdx="1" presStyleCnt="5"/>
      <dgm:spPr/>
    </dgm:pt>
    <dgm:pt modelId="{9A47D695-33DC-4006-8680-7A00C85A7736}" type="pres">
      <dgm:prSet presAssocID="{D1AAAA9D-AF50-47DF-98BF-B64FBCC00C5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1EA5481-9CCE-45D3-B030-A4C8928B2CBE}" type="pres">
      <dgm:prSet presAssocID="{D1AAAA9D-AF50-47DF-98BF-B64FBCC00C5D}" presName="negativeSpace" presStyleCnt="0"/>
      <dgm:spPr/>
    </dgm:pt>
    <dgm:pt modelId="{53D4B1E6-CAE9-48CF-850B-287355E9B363}" type="pres">
      <dgm:prSet presAssocID="{D1AAAA9D-AF50-47DF-98BF-B64FBCC00C5D}" presName="childText" presStyleLbl="conFgAcc1" presStyleIdx="2" presStyleCnt="5">
        <dgm:presLayoutVars>
          <dgm:bulletEnabled val="1"/>
        </dgm:presLayoutVars>
      </dgm:prSet>
      <dgm:spPr/>
    </dgm:pt>
    <dgm:pt modelId="{69E9B5BA-0522-4E90-BAE0-5FBC4AFC536D}" type="pres">
      <dgm:prSet presAssocID="{659A8138-75DA-4B2D-A187-8ABFA6EF1DD3}" presName="spaceBetweenRectangles" presStyleCnt="0"/>
      <dgm:spPr/>
    </dgm:pt>
    <dgm:pt modelId="{1CEF3AFD-64A5-4652-B675-B43C864FFCF5}" type="pres">
      <dgm:prSet presAssocID="{6FE8440F-83EB-4E5E-A70E-F4F39BF748D6}" presName="parentLin" presStyleCnt="0"/>
      <dgm:spPr/>
    </dgm:pt>
    <dgm:pt modelId="{6DD8ED71-2399-4B05-B03A-5F36B1E9AE3C}" type="pres">
      <dgm:prSet presAssocID="{6FE8440F-83EB-4E5E-A70E-F4F39BF748D6}" presName="parentLeftMargin" presStyleLbl="node1" presStyleIdx="2" presStyleCnt="5"/>
      <dgm:spPr/>
    </dgm:pt>
    <dgm:pt modelId="{82B35D06-4CD3-4DF5-BE6C-07276F541642}" type="pres">
      <dgm:prSet presAssocID="{6FE8440F-83EB-4E5E-A70E-F4F39BF748D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57B1D1F-EF42-4EF1-87AF-4ABD7F22AFF8}" type="pres">
      <dgm:prSet presAssocID="{6FE8440F-83EB-4E5E-A70E-F4F39BF748D6}" presName="negativeSpace" presStyleCnt="0"/>
      <dgm:spPr/>
    </dgm:pt>
    <dgm:pt modelId="{43A1DC93-E666-4F4A-BD47-26490BB3F100}" type="pres">
      <dgm:prSet presAssocID="{6FE8440F-83EB-4E5E-A70E-F4F39BF748D6}" presName="childText" presStyleLbl="conFgAcc1" presStyleIdx="3" presStyleCnt="5">
        <dgm:presLayoutVars>
          <dgm:bulletEnabled val="1"/>
        </dgm:presLayoutVars>
      </dgm:prSet>
      <dgm:spPr/>
    </dgm:pt>
    <dgm:pt modelId="{54CF78BD-9CED-41E3-B879-E03B61711E84}" type="pres">
      <dgm:prSet presAssocID="{6216E2FD-2BC0-43C1-B4E2-C9D88F4376E7}" presName="spaceBetweenRectangles" presStyleCnt="0"/>
      <dgm:spPr/>
    </dgm:pt>
    <dgm:pt modelId="{9E652E32-B26A-4BF3-9566-88A7BC1AB5F0}" type="pres">
      <dgm:prSet presAssocID="{F4C43699-D467-4682-B412-A067AC454D23}" presName="parentLin" presStyleCnt="0"/>
      <dgm:spPr/>
    </dgm:pt>
    <dgm:pt modelId="{CEED6FEB-AE80-437A-BCFA-CFE780D21EBA}" type="pres">
      <dgm:prSet presAssocID="{F4C43699-D467-4682-B412-A067AC454D23}" presName="parentLeftMargin" presStyleLbl="node1" presStyleIdx="3" presStyleCnt="5"/>
      <dgm:spPr/>
    </dgm:pt>
    <dgm:pt modelId="{1DEF5C6A-9CCF-448B-B369-6FEC3B9E00E3}" type="pres">
      <dgm:prSet presAssocID="{F4C43699-D467-4682-B412-A067AC454D2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74C06C5-89D5-4B69-8C2C-9193D41EFF2F}" type="pres">
      <dgm:prSet presAssocID="{F4C43699-D467-4682-B412-A067AC454D23}" presName="negativeSpace" presStyleCnt="0"/>
      <dgm:spPr/>
    </dgm:pt>
    <dgm:pt modelId="{E0E33CA7-1CEE-4D64-B9DC-03A3B228D5C5}" type="pres">
      <dgm:prSet presAssocID="{F4C43699-D467-4682-B412-A067AC454D23}" presName="childText" presStyleLbl="conFgAcc1" presStyleIdx="4" presStyleCnt="5" custLinFactNeighborY="-7584">
        <dgm:presLayoutVars>
          <dgm:bulletEnabled val="1"/>
        </dgm:presLayoutVars>
      </dgm:prSet>
      <dgm:spPr/>
    </dgm:pt>
  </dgm:ptLst>
  <dgm:cxnLst>
    <dgm:cxn modelId="{C065D504-381A-4D05-842A-B8000234F4ED}" srcId="{3DF989FE-AD66-4B33-9EB0-E54680009CDE}" destId="{D1AAAA9D-AF50-47DF-98BF-B64FBCC00C5D}" srcOrd="2" destOrd="0" parTransId="{B724A4DE-BF38-4FD4-9C6D-9155F9FCD5F7}" sibTransId="{659A8138-75DA-4B2D-A187-8ABFA6EF1DD3}"/>
    <dgm:cxn modelId="{025F8C0C-6FE3-4F8D-AE03-D6A58AA303F1}" type="presOf" srcId="{F4C43699-D467-4682-B412-A067AC454D23}" destId="{CEED6FEB-AE80-437A-BCFA-CFE780D21EBA}" srcOrd="0" destOrd="0" presId="urn:microsoft.com/office/officeart/2005/8/layout/list1"/>
    <dgm:cxn modelId="{EF69071C-C03F-484F-9E11-1D440CE4C5F6}" type="presOf" srcId="{C230A6B3-0DC0-4F4C-9915-35D6794FC025}" destId="{3C53E8B2-3DE8-4D79-B486-772F650A6B11}" srcOrd="1" destOrd="0" presId="urn:microsoft.com/office/officeart/2005/8/layout/list1"/>
    <dgm:cxn modelId="{0CCF9921-57EA-49E9-BDF2-2AD5482255AC}" type="presOf" srcId="{3DF989FE-AD66-4B33-9EB0-E54680009CDE}" destId="{A8095BB3-567B-4847-BD47-567F1B5C1A5F}" srcOrd="0" destOrd="0" presId="urn:microsoft.com/office/officeart/2005/8/layout/list1"/>
    <dgm:cxn modelId="{B845CD2E-DE1B-4B4A-920B-3DAD4C5EC841}" type="presOf" srcId="{C230A6B3-0DC0-4F4C-9915-35D6794FC025}" destId="{736A81FA-E30D-4A40-A1E5-7CB0568EE469}" srcOrd="0" destOrd="0" presId="urn:microsoft.com/office/officeart/2005/8/layout/list1"/>
    <dgm:cxn modelId="{717FD938-F5A7-4890-8CC5-D373F0F228D6}" type="presOf" srcId="{6FE8440F-83EB-4E5E-A70E-F4F39BF748D6}" destId="{6DD8ED71-2399-4B05-B03A-5F36B1E9AE3C}" srcOrd="0" destOrd="0" presId="urn:microsoft.com/office/officeart/2005/8/layout/list1"/>
    <dgm:cxn modelId="{AC3FA83C-7E2A-4377-9FCB-7640D17A6541}" type="presOf" srcId="{F4C43699-D467-4682-B412-A067AC454D23}" destId="{1DEF5C6A-9CCF-448B-B369-6FEC3B9E00E3}" srcOrd="1" destOrd="0" presId="urn:microsoft.com/office/officeart/2005/8/layout/list1"/>
    <dgm:cxn modelId="{83F09963-C435-4111-B3C5-5E01772CFB79}" srcId="{3DF989FE-AD66-4B33-9EB0-E54680009CDE}" destId="{2DD8EA9B-B782-4FA9-9E0C-73742E48CACA}" srcOrd="1" destOrd="0" parTransId="{1A32F705-E76A-490E-96DB-AD08BCE98651}" sibTransId="{90058C00-DA0D-4E1B-BBBA-05950DB3428E}"/>
    <dgm:cxn modelId="{55638489-6908-4803-94B7-4D7757A17403}" srcId="{3DF989FE-AD66-4B33-9EB0-E54680009CDE}" destId="{C230A6B3-0DC0-4F4C-9915-35D6794FC025}" srcOrd="0" destOrd="0" parTransId="{3671CEAB-32D0-458D-8539-6B69EF5DE50F}" sibTransId="{73EED3C8-6BCF-457E-9FE1-54C0CB14488A}"/>
    <dgm:cxn modelId="{7348C59A-6356-4CCF-A341-A8C0F13492E9}" type="presOf" srcId="{6FE8440F-83EB-4E5E-A70E-F4F39BF748D6}" destId="{82B35D06-4CD3-4DF5-BE6C-07276F541642}" srcOrd="1" destOrd="0" presId="urn:microsoft.com/office/officeart/2005/8/layout/list1"/>
    <dgm:cxn modelId="{A8CD26AB-1E9E-45F3-B91F-32F973013F46}" type="presOf" srcId="{2DD8EA9B-B782-4FA9-9E0C-73742E48CACA}" destId="{FA36AA22-0710-487C-B4EB-65E47376A624}" srcOrd="1" destOrd="0" presId="urn:microsoft.com/office/officeart/2005/8/layout/list1"/>
    <dgm:cxn modelId="{6C0226C2-5F9D-4D16-9523-F77CC5221A12}" type="presOf" srcId="{2DD8EA9B-B782-4FA9-9E0C-73742E48CACA}" destId="{71DB00AB-0FEB-4C76-ABA4-CF676FC838BB}" srcOrd="0" destOrd="0" presId="urn:microsoft.com/office/officeart/2005/8/layout/list1"/>
    <dgm:cxn modelId="{437E08C6-397B-429F-9F0E-276130C6B56A}" srcId="{3DF989FE-AD66-4B33-9EB0-E54680009CDE}" destId="{6FE8440F-83EB-4E5E-A70E-F4F39BF748D6}" srcOrd="3" destOrd="0" parTransId="{E8CC01B6-FA91-4C71-9676-54AFB57FF678}" sibTransId="{6216E2FD-2BC0-43C1-B4E2-C9D88F4376E7}"/>
    <dgm:cxn modelId="{49255CD1-5096-4FD0-93F0-DC465AF74B70}" type="presOf" srcId="{D1AAAA9D-AF50-47DF-98BF-B64FBCC00C5D}" destId="{9A47D695-33DC-4006-8680-7A00C85A7736}" srcOrd="1" destOrd="0" presId="urn:microsoft.com/office/officeart/2005/8/layout/list1"/>
    <dgm:cxn modelId="{BB4108F1-C10C-4F73-96A6-9606B7CC9B55}" type="presOf" srcId="{D1AAAA9D-AF50-47DF-98BF-B64FBCC00C5D}" destId="{101AF16F-797D-46F7-80EA-DB2B238AC33D}" srcOrd="0" destOrd="0" presId="urn:microsoft.com/office/officeart/2005/8/layout/list1"/>
    <dgm:cxn modelId="{2E2431FF-3177-4E48-AD76-7C2B37DFDB68}" srcId="{3DF989FE-AD66-4B33-9EB0-E54680009CDE}" destId="{F4C43699-D467-4682-B412-A067AC454D23}" srcOrd="4" destOrd="0" parTransId="{05A3A2F4-059F-4383-A3F5-C524091FF5D5}" sibTransId="{EB6F3A3B-E1AE-43AC-8C59-0C8525C25B60}"/>
    <dgm:cxn modelId="{1BBB4F88-C42F-43A8-9AAC-BE22565D7F24}" type="presParOf" srcId="{A8095BB3-567B-4847-BD47-567F1B5C1A5F}" destId="{653DFC5E-D0A7-49B7-A5AA-89969A369EA9}" srcOrd="0" destOrd="0" presId="urn:microsoft.com/office/officeart/2005/8/layout/list1"/>
    <dgm:cxn modelId="{2B005E0E-1425-4DD9-B0A1-F278742F2FE9}" type="presParOf" srcId="{653DFC5E-D0A7-49B7-A5AA-89969A369EA9}" destId="{736A81FA-E30D-4A40-A1E5-7CB0568EE469}" srcOrd="0" destOrd="0" presId="urn:microsoft.com/office/officeart/2005/8/layout/list1"/>
    <dgm:cxn modelId="{FE70F51F-91A1-466A-B5DB-3F00643152E8}" type="presParOf" srcId="{653DFC5E-D0A7-49B7-A5AA-89969A369EA9}" destId="{3C53E8B2-3DE8-4D79-B486-772F650A6B11}" srcOrd="1" destOrd="0" presId="urn:microsoft.com/office/officeart/2005/8/layout/list1"/>
    <dgm:cxn modelId="{61BB810B-71B2-4B31-A933-01998191FF5A}" type="presParOf" srcId="{A8095BB3-567B-4847-BD47-567F1B5C1A5F}" destId="{459B2F74-7BDD-4471-8D5E-78DDD50E1998}" srcOrd="1" destOrd="0" presId="urn:microsoft.com/office/officeart/2005/8/layout/list1"/>
    <dgm:cxn modelId="{4DCA318F-A38C-4FFA-A913-1F41C0BA910C}" type="presParOf" srcId="{A8095BB3-567B-4847-BD47-567F1B5C1A5F}" destId="{489DFA17-3162-4EB6-9CD9-C78C1E6984AA}" srcOrd="2" destOrd="0" presId="urn:microsoft.com/office/officeart/2005/8/layout/list1"/>
    <dgm:cxn modelId="{1F3266ED-5993-43D2-80DE-BD9CBA697DF2}" type="presParOf" srcId="{A8095BB3-567B-4847-BD47-567F1B5C1A5F}" destId="{01D64928-8102-4F2C-9012-A4B721DFB2E4}" srcOrd="3" destOrd="0" presId="urn:microsoft.com/office/officeart/2005/8/layout/list1"/>
    <dgm:cxn modelId="{8C7304D1-EA6F-4BF8-A0AE-1BA57BE09AE0}" type="presParOf" srcId="{A8095BB3-567B-4847-BD47-567F1B5C1A5F}" destId="{2BEB0F82-0438-4606-BC90-B91F0D0CEE8E}" srcOrd="4" destOrd="0" presId="urn:microsoft.com/office/officeart/2005/8/layout/list1"/>
    <dgm:cxn modelId="{1592794C-07DF-4B05-9D9E-1ECC167DC77A}" type="presParOf" srcId="{2BEB0F82-0438-4606-BC90-B91F0D0CEE8E}" destId="{71DB00AB-0FEB-4C76-ABA4-CF676FC838BB}" srcOrd="0" destOrd="0" presId="urn:microsoft.com/office/officeart/2005/8/layout/list1"/>
    <dgm:cxn modelId="{C48C895E-29A8-4C0C-A092-1C37156A6BA1}" type="presParOf" srcId="{2BEB0F82-0438-4606-BC90-B91F0D0CEE8E}" destId="{FA36AA22-0710-487C-B4EB-65E47376A624}" srcOrd="1" destOrd="0" presId="urn:microsoft.com/office/officeart/2005/8/layout/list1"/>
    <dgm:cxn modelId="{04CAD56C-3114-4ECA-8786-C88BEB68E72E}" type="presParOf" srcId="{A8095BB3-567B-4847-BD47-567F1B5C1A5F}" destId="{D303E0AB-D7C3-4E56-9BFE-383C70139980}" srcOrd="5" destOrd="0" presId="urn:microsoft.com/office/officeart/2005/8/layout/list1"/>
    <dgm:cxn modelId="{7F87D050-1725-45BE-A462-8DD07BE6ECCB}" type="presParOf" srcId="{A8095BB3-567B-4847-BD47-567F1B5C1A5F}" destId="{A37649E1-9D96-4841-AD83-4068F55A1873}" srcOrd="6" destOrd="0" presId="urn:microsoft.com/office/officeart/2005/8/layout/list1"/>
    <dgm:cxn modelId="{DD376AEF-1366-4A40-8AC5-0F9CA5CE461C}" type="presParOf" srcId="{A8095BB3-567B-4847-BD47-567F1B5C1A5F}" destId="{5D929EF7-AA62-490A-A8E4-DF5578CBDFA0}" srcOrd="7" destOrd="0" presId="urn:microsoft.com/office/officeart/2005/8/layout/list1"/>
    <dgm:cxn modelId="{CCF80009-70EA-4822-897E-E41AA2268B35}" type="presParOf" srcId="{A8095BB3-567B-4847-BD47-567F1B5C1A5F}" destId="{44CF0730-DCB0-4E22-A7FA-46853C8AAA36}" srcOrd="8" destOrd="0" presId="urn:microsoft.com/office/officeart/2005/8/layout/list1"/>
    <dgm:cxn modelId="{C24C29D7-E271-46D3-B7F8-E7BF85FD93C0}" type="presParOf" srcId="{44CF0730-DCB0-4E22-A7FA-46853C8AAA36}" destId="{101AF16F-797D-46F7-80EA-DB2B238AC33D}" srcOrd="0" destOrd="0" presId="urn:microsoft.com/office/officeart/2005/8/layout/list1"/>
    <dgm:cxn modelId="{407FC8A5-BAE1-4428-99DA-E568F2D303B6}" type="presParOf" srcId="{44CF0730-DCB0-4E22-A7FA-46853C8AAA36}" destId="{9A47D695-33DC-4006-8680-7A00C85A7736}" srcOrd="1" destOrd="0" presId="urn:microsoft.com/office/officeart/2005/8/layout/list1"/>
    <dgm:cxn modelId="{5288AC86-190E-4A1F-B767-9A8EA4753AB6}" type="presParOf" srcId="{A8095BB3-567B-4847-BD47-567F1B5C1A5F}" destId="{C1EA5481-9CCE-45D3-B030-A4C8928B2CBE}" srcOrd="9" destOrd="0" presId="urn:microsoft.com/office/officeart/2005/8/layout/list1"/>
    <dgm:cxn modelId="{84C76C2A-F65F-4062-83D7-1CEFEBA64ADA}" type="presParOf" srcId="{A8095BB3-567B-4847-BD47-567F1B5C1A5F}" destId="{53D4B1E6-CAE9-48CF-850B-287355E9B363}" srcOrd="10" destOrd="0" presId="urn:microsoft.com/office/officeart/2005/8/layout/list1"/>
    <dgm:cxn modelId="{A33297F1-F0A8-45D4-8723-EB13E36E4575}" type="presParOf" srcId="{A8095BB3-567B-4847-BD47-567F1B5C1A5F}" destId="{69E9B5BA-0522-4E90-BAE0-5FBC4AFC536D}" srcOrd="11" destOrd="0" presId="urn:microsoft.com/office/officeart/2005/8/layout/list1"/>
    <dgm:cxn modelId="{FC796F22-490A-42A3-A5A0-A3E58D3AE40F}" type="presParOf" srcId="{A8095BB3-567B-4847-BD47-567F1B5C1A5F}" destId="{1CEF3AFD-64A5-4652-B675-B43C864FFCF5}" srcOrd="12" destOrd="0" presId="urn:microsoft.com/office/officeart/2005/8/layout/list1"/>
    <dgm:cxn modelId="{93371A79-0F58-4811-BAAA-6E791745B682}" type="presParOf" srcId="{1CEF3AFD-64A5-4652-B675-B43C864FFCF5}" destId="{6DD8ED71-2399-4B05-B03A-5F36B1E9AE3C}" srcOrd="0" destOrd="0" presId="urn:microsoft.com/office/officeart/2005/8/layout/list1"/>
    <dgm:cxn modelId="{10BA0D25-ED71-44FB-B907-E50F82E4925F}" type="presParOf" srcId="{1CEF3AFD-64A5-4652-B675-B43C864FFCF5}" destId="{82B35D06-4CD3-4DF5-BE6C-07276F541642}" srcOrd="1" destOrd="0" presId="urn:microsoft.com/office/officeart/2005/8/layout/list1"/>
    <dgm:cxn modelId="{07F96C4E-6ADD-4A97-AC70-484CD6B28F8A}" type="presParOf" srcId="{A8095BB3-567B-4847-BD47-567F1B5C1A5F}" destId="{D57B1D1F-EF42-4EF1-87AF-4ABD7F22AFF8}" srcOrd="13" destOrd="0" presId="urn:microsoft.com/office/officeart/2005/8/layout/list1"/>
    <dgm:cxn modelId="{3D971EF4-4F05-422F-853A-F1E8515151A8}" type="presParOf" srcId="{A8095BB3-567B-4847-BD47-567F1B5C1A5F}" destId="{43A1DC93-E666-4F4A-BD47-26490BB3F100}" srcOrd="14" destOrd="0" presId="urn:microsoft.com/office/officeart/2005/8/layout/list1"/>
    <dgm:cxn modelId="{3DC381E0-12C1-4C46-A462-E410DA972D4B}" type="presParOf" srcId="{A8095BB3-567B-4847-BD47-567F1B5C1A5F}" destId="{54CF78BD-9CED-41E3-B879-E03B61711E84}" srcOrd="15" destOrd="0" presId="urn:microsoft.com/office/officeart/2005/8/layout/list1"/>
    <dgm:cxn modelId="{1243087E-D6A2-4AF7-B7D6-B627A9BC3628}" type="presParOf" srcId="{A8095BB3-567B-4847-BD47-567F1B5C1A5F}" destId="{9E652E32-B26A-4BF3-9566-88A7BC1AB5F0}" srcOrd="16" destOrd="0" presId="urn:microsoft.com/office/officeart/2005/8/layout/list1"/>
    <dgm:cxn modelId="{5E97B51C-7051-4F8A-A8CF-1F74A094615B}" type="presParOf" srcId="{9E652E32-B26A-4BF3-9566-88A7BC1AB5F0}" destId="{CEED6FEB-AE80-437A-BCFA-CFE780D21EBA}" srcOrd="0" destOrd="0" presId="urn:microsoft.com/office/officeart/2005/8/layout/list1"/>
    <dgm:cxn modelId="{4B061962-FA1F-4248-AFE0-5179E61958B7}" type="presParOf" srcId="{9E652E32-B26A-4BF3-9566-88A7BC1AB5F0}" destId="{1DEF5C6A-9CCF-448B-B369-6FEC3B9E00E3}" srcOrd="1" destOrd="0" presId="urn:microsoft.com/office/officeart/2005/8/layout/list1"/>
    <dgm:cxn modelId="{438BA838-F29A-4A65-9116-5F83A14496DC}" type="presParOf" srcId="{A8095BB3-567B-4847-BD47-567F1B5C1A5F}" destId="{E74C06C5-89D5-4B69-8C2C-9193D41EFF2F}" srcOrd="17" destOrd="0" presId="urn:microsoft.com/office/officeart/2005/8/layout/list1"/>
    <dgm:cxn modelId="{E203B823-D66F-4CE8-86F8-77A9DF2A81E0}" type="presParOf" srcId="{A8095BB3-567B-4847-BD47-567F1B5C1A5F}" destId="{E0E33CA7-1CEE-4D64-B9DC-03A3B228D5C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DFA17-3162-4EB6-9CD9-C78C1E6984AA}">
      <dsp:nvSpPr>
        <dsp:cNvPr id="0" name=""/>
        <dsp:cNvSpPr/>
      </dsp:nvSpPr>
      <dsp:spPr>
        <a:xfrm>
          <a:off x="0" y="2864820"/>
          <a:ext cx="1082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3E8B2-3DE8-4D79-B486-772F650A6B11}">
      <dsp:nvSpPr>
        <dsp:cNvPr id="0" name=""/>
        <dsp:cNvSpPr/>
      </dsp:nvSpPr>
      <dsp:spPr>
        <a:xfrm>
          <a:off x="541020" y="2613900"/>
          <a:ext cx="7574280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Navedi prilagodbe vrsta koje žive u velikim dubinama i polarnim područjima.</a:t>
          </a:r>
        </a:p>
      </dsp:txBody>
      <dsp:txXfrm>
        <a:off x="565518" y="2638398"/>
        <a:ext cx="7525284" cy="452844"/>
      </dsp:txXfrm>
    </dsp:sp>
    <dsp:sp modelId="{A37649E1-9D96-4841-AD83-4068F55A1873}">
      <dsp:nvSpPr>
        <dsp:cNvPr id="0" name=""/>
        <dsp:cNvSpPr/>
      </dsp:nvSpPr>
      <dsp:spPr>
        <a:xfrm>
          <a:off x="0" y="3635940"/>
          <a:ext cx="1082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6AA22-0710-487C-B4EB-65E47376A624}">
      <dsp:nvSpPr>
        <dsp:cNvPr id="0" name=""/>
        <dsp:cNvSpPr/>
      </dsp:nvSpPr>
      <dsp:spPr>
        <a:xfrm>
          <a:off x="541020" y="3385020"/>
          <a:ext cx="7574280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Koje su aktivnosti olakšane kod vrsta koje žive u skupinama?</a:t>
          </a:r>
        </a:p>
      </dsp:txBody>
      <dsp:txXfrm>
        <a:off x="565518" y="3409518"/>
        <a:ext cx="7525284" cy="452844"/>
      </dsp:txXfrm>
    </dsp:sp>
    <dsp:sp modelId="{53D4B1E6-CAE9-48CF-850B-287355E9B363}">
      <dsp:nvSpPr>
        <dsp:cNvPr id="0" name=""/>
        <dsp:cNvSpPr/>
      </dsp:nvSpPr>
      <dsp:spPr>
        <a:xfrm>
          <a:off x="0" y="4407060"/>
          <a:ext cx="1082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7D695-33DC-4006-8680-7A00C85A7736}">
      <dsp:nvSpPr>
        <dsp:cNvPr id="0" name=""/>
        <dsp:cNvSpPr/>
      </dsp:nvSpPr>
      <dsp:spPr>
        <a:xfrm>
          <a:off x="541020" y="4156140"/>
          <a:ext cx="7574280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Navedi primjer simbioze dvaju organizama.</a:t>
          </a:r>
        </a:p>
      </dsp:txBody>
      <dsp:txXfrm>
        <a:off x="565518" y="4180638"/>
        <a:ext cx="7525284" cy="452844"/>
      </dsp:txXfrm>
    </dsp:sp>
    <dsp:sp modelId="{43A1DC93-E666-4F4A-BD47-26490BB3F100}">
      <dsp:nvSpPr>
        <dsp:cNvPr id="0" name=""/>
        <dsp:cNvSpPr/>
      </dsp:nvSpPr>
      <dsp:spPr>
        <a:xfrm>
          <a:off x="0" y="5178180"/>
          <a:ext cx="1082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35D06-4CD3-4DF5-BE6C-07276F541642}">
      <dsp:nvSpPr>
        <dsp:cNvPr id="0" name=""/>
        <dsp:cNvSpPr/>
      </dsp:nvSpPr>
      <dsp:spPr>
        <a:xfrm>
          <a:off x="541020" y="4927260"/>
          <a:ext cx="7574280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Zašto pojedine vrste drveća odbacuju lišće?</a:t>
          </a:r>
        </a:p>
      </dsp:txBody>
      <dsp:txXfrm>
        <a:off x="565518" y="4951758"/>
        <a:ext cx="7525284" cy="452844"/>
      </dsp:txXfrm>
    </dsp:sp>
    <dsp:sp modelId="{E0E33CA7-1CEE-4D64-B9DC-03A3B228D5C5}">
      <dsp:nvSpPr>
        <dsp:cNvPr id="0" name=""/>
        <dsp:cNvSpPr/>
      </dsp:nvSpPr>
      <dsp:spPr>
        <a:xfrm>
          <a:off x="0" y="5930270"/>
          <a:ext cx="108204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F5C6A-9CCF-448B-B369-6FEC3B9E00E3}">
      <dsp:nvSpPr>
        <dsp:cNvPr id="0" name=""/>
        <dsp:cNvSpPr/>
      </dsp:nvSpPr>
      <dsp:spPr>
        <a:xfrm>
          <a:off x="541020" y="5698380"/>
          <a:ext cx="7574280" cy="501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Po kojim je osobinama sjemenka prilagođenija od spore?</a:t>
          </a:r>
        </a:p>
      </dsp:txBody>
      <dsp:txXfrm>
        <a:off x="565518" y="5722878"/>
        <a:ext cx="752528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2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7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3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8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6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8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6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8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0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5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8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AA1DAC2E-4E0B-42DB-95A8-64E97A1518F3}"/>
              </a:ext>
            </a:extLst>
          </p:cNvPr>
          <p:cNvSpPr txBox="1"/>
          <p:nvPr/>
        </p:nvSpPr>
        <p:spPr>
          <a:xfrm>
            <a:off x="3200400" y="5267243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Prilagodbe živih bića</a:t>
            </a:r>
          </a:p>
        </p:txBody>
      </p:sp>
      <p:pic>
        <p:nvPicPr>
          <p:cNvPr id="4" name="Slika 3" descr="Slika na kojoj se prikazuje ptica, nebo, patka, na otvorenom&#10;&#10;Opis je automatski generiran">
            <a:extLst>
              <a:ext uri="{FF2B5EF4-FFF2-40B4-BE49-F238E27FC236}">
                <a16:creationId xmlns:a16="http://schemas.microsoft.com/office/drawing/2014/main" id="{857D61AF-1354-4868-8186-034A1EB322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5943600" cy="4104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472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25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AA195312-850F-4C9B-905B-C7026F412477}"/>
              </a:ext>
            </a:extLst>
          </p:cNvPr>
          <p:cNvSpPr txBox="1"/>
          <p:nvPr/>
        </p:nvSpPr>
        <p:spPr>
          <a:xfrm>
            <a:off x="381000" y="1323247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FF0000"/>
                </a:solidFill>
              </a:rPr>
              <a:t>Prilagodbe uvjetima staništa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95234DBE-2B39-4449-BF64-232A548301F6}"/>
              </a:ext>
            </a:extLst>
          </p:cNvPr>
          <p:cNvSpPr txBox="1"/>
          <p:nvPr/>
        </p:nvSpPr>
        <p:spPr>
          <a:xfrm>
            <a:off x="685800" y="2277354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r>
              <a:rPr lang="hr-HR" b="1" dirty="0"/>
              <a:t>NEKE OD PRILAGODBI</a:t>
            </a:r>
            <a:r>
              <a:rPr lang="hr-HR" dirty="0"/>
              <a:t>: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slabije uočavanje </a:t>
            </a:r>
            <a:r>
              <a:rPr lang="hr-HR" dirty="0"/>
              <a:t>vrste u vlastitom okolišu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uspješnija potraga </a:t>
            </a:r>
            <a:r>
              <a:rPr lang="hr-HR" dirty="0"/>
              <a:t>za hranom ili kretanje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bolje snalaženje </a:t>
            </a:r>
            <a:r>
              <a:rPr lang="hr-HR" dirty="0"/>
              <a:t>u okolišu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složeniji organi </a:t>
            </a:r>
            <a:r>
              <a:rPr lang="hr-HR" dirty="0"/>
              <a:t>za disanje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složeniji krvotok i srce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</p:txBody>
      </p:sp>
      <p:pic>
        <p:nvPicPr>
          <p:cNvPr id="6" name="Slika 5" descr="Slika na kojoj se prikazuje kaktus, biljka&#10;&#10;Opis je automatski generiran">
            <a:extLst>
              <a:ext uri="{FF2B5EF4-FFF2-40B4-BE49-F238E27FC236}">
                <a16:creationId xmlns:a16="http://schemas.microsoft.com/office/drawing/2014/main" id="{D9C50DE1-92F4-4C72-B50B-F7C6FF4050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" r="-2" b="-2"/>
          <a:stretch/>
        </p:blipFill>
        <p:spPr>
          <a:xfrm>
            <a:off x="4628547" y="904395"/>
            <a:ext cx="4473244" cy="274591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8" name="Slika 7" descr="Slika na kojoj se prikazuje nebo, deva, na otvorenom, stajanje&#10;&#10;Opis je automatski generiran">
            <a:extLst>
              <a:ext uri="{FF2B5EF4-FFF2-40B4-BE49-F238E27FC236}">
                <a16:creationId xmlns:a16="http://schemas.microsoft.com/office/drawing/2014/main" id="{E7B001BB-525B-439E-81EE-53C1AE5100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7" r="-2" b="-2"/>
          <a:stretch/>
        </p:blipFill>
        <p:spPr>
          <a:xfrm>
            <a:off x="4618348" y="3650313"/>
            <a:ext cx="4473231" cy="274591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297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E5EF4945-9BBC-4239-9A2E-020445D9D5A5}"/>
              </a:ext>
            </a:extLst>
          </p:cNvPr>
          <p:cNvSpPr txBox="1"/>
          <p:nvPr/>
        </p:nvSpPr>
        <p:spPr>
          <a:xfrm>
            <a:off x="2362200" y="609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Prilagodbe uvjetima staništa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5D19901-2B74-41DC-80A8-88311BC658CE}"/>
              </a:ext>
            </a:extLst>
          </p:cNvPr>
          <p:cNvSpPr txBox="1"/>
          <p:nvPr/>
        </p:nvSpPr>
        <p:spPr>
          <a:xfrm>
            <a:off x="795911" y="1317603"/>
            <a:ext cx="3284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VELIKE DUBINE</a:t>
            </a:r>
            <a:r>
              <a:rPr lang="hr-HR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mračni, hladni i hranom siromašni okoliš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r>
              <a:rPr lang="hr-HR" b="1" u="sng" dirty="0"/>
              <a:t>prilagodbe: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golema usta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vrlo spor metabolizam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svijetleći organi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9589E0C-8CD4-4764-AF4E-779A917BEA12}"/>
              </a:ext>
            </a:extLst>
          </p:cNvPr>
          <p:cNvSpPr txBox="1"/>
          <p:nvPr/>
        </p:nvSpPr>
        <p:spPr>
          <a:xfrm>
            <a:off x="4732173" y="1336887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POLARNA PODRUČJA</a:t>
            </a:r>
            <a:r>
              <a:rPr lang="hr-HR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niske temperature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r>
              <a:rPr lang="hr-HR" b="1" u="sng" dirty="0"/>
              <a:t>prilagodbe</a:t>
            </a:r>
            <a:r>
              <a:rPr lang="hr-HR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dobra izolacija-perje, dlake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salo- potkožni sloj masnoće (osigurava potrebnu energiju i toplinu)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obojenost tijela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CB4C5B3-F07B-4DEF-8A97-A9E091BE9E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6" y="3886200"/>
            <a:ext cx="2863392" cy="1911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Slika 7" descr="Slika na kojoj se prikazuje morski sisavac, sisavac, na otvorenom, tuljan&#10;&#10;Opis je automatski generiran">
            <a:extLst>
              <a:ext uri="{FF2B5EF4-FFF2-40B4-BE49-F238E27FC236}">
                <a16:creationId xmlns:a16="http://schemas.microsoft.com/office/drawing/2014/main" id="{4A685D5D-A6F1-4715-AA9E-5C47062296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293">
            <a:off x="5079875" y="4232130"/>
            <a:ext cx="2837490" cy="1891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Slika 9" descr="Slika na kojoj se prikazuje na otvorenom, snijeg, ptica, bijelo&#10;&#10;Opis je automatski generiran">
            <a:extLst>
              <a:ext uri="{FF2B5EF4-FFF2-40B4-BE49-F238E27FC236}">
                <a16:creationId xmlns:a16="http://schemas.microsoft.com/office/drawing/2014/main" id="{E53158A7-4B0F-4B0E-BEFA-55487FFE63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91" y="1336887"/>
            <a:ext cx="1219200" cy="810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id="{4403C7F2-875C-4B57-A8BB-6C31E7332A01}"/>
              </a:ext>
            </a:extLst>
          </p:cNvPr>
          <p:cNvCxnSpPr>
            <a:cxnSpLocks/>
          </p:cNvCxnSpPr>
          <p:nvPr/>
        </p:nvCxnSpPr>
        <p:spPr>
          <a:xfrm>
            <a:off x="4343400" y="1299824"/>
            <a:ext cx="68429" cy="510097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14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BDDA60D4-D46F-426D-8EBA-6096163EA039}"/>
              </a:ext>
            </a:extLst>
          </p:cNvPr>
          <p:cNvSpPr txBox="1"/>
          <p:nvPr/>
        </p:nvSpPr>
        <p:spPr>
          <a:xfrm>
            <a:off x="2362200" y="609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Prilagodbe uvjetima staništa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043FDB9-DC79-4321-8B86-3CE06D0DF62E}"/>
              </a:ext>
            </a:extLst>
          </p:cNvPr>
          <p:cNvSpPr txBox="1"/>
          <p:nvPr/>
        </p:nvSpPr>
        <p:spPr>
          <a:xfrm>
            <a:off x="685800" y="1219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/>
              <a:t>prilagodba</a:t>
            </a:r>
            <a:r>
              <a:rPr lang="hr-HR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bojom i oblikom tijela</a:t>
            </a:r>
          </a:p>
        </p:txBody>
      </p:sp>
      <p:pic>
        <p:nvPicPr>
          <p:cNvPr id="5" name="Slika 4" descr="Slika na kojoj se prikazuje stablo, na otvorenom, nebo, biljka&#10;&#10;Opis je automatski generiran">
            <a:extLst>
              <a:ext uri="{FF2B5EF4-FFF2-40B4-BE49-F238E27FC236}">
                <a16:creationId xmlns:a16="http://schemas.microsoft.com/office/drawing/2014/main" id="{F709B004-FA28-4E91-8B76-EF0A57ED89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946449"/>
            <a:ext cx="5334000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Slika na kojoj se prikazuje žaba, daždevnjak&#10;&#10;Opis je automatski generiran">
            <a:extLst>
              <a:ext uri="{FF2B5EF4-FFF2-40B4-BE49-F238E27FC236}">
                <a16:creationId xmlns:a16="http://schemas.microsoft.com/office/drawing/2014/main" id="{1640A333-A937-4790-9D27-D4A891A74C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5" y="3867253"/>
            <a:ext cx="2732202" cy="2049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 descr="Slika na kojoj se prikazuje daždevnjak, narančasto&#10;&#10;Opis je automatski generiran">
            <a:extLst>
              <a:ext uri="{FF2B5EF4-FFF2-40B4-BE49-F238E27FC236}">
                <a16:creationId xmlns:a16="http://schemas.microsoft.com/office/drawing/2014/main" id="{9987B2AD-F5CE-474F-9461-59F2983685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5" y="1951911"/>
            <a:ext cx="2732202" cy="1828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23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AB0886C2-B6FB-4D46-8825-40ED44349BB0}"/>
              </a:ext>
            </a:extLst>
          </p:cNvPr>
          <p:cNvSpPr txBox="1"/>
          <p:nvPr/>
        </p:nvSpPr>
        <p:spPr>
          <a:xfrm>
            <a:off x="2738487" y="44825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Prilagodbe na suživot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0BED0BB-7609-468F-A77E-759C1500140E}"/>
              </a:ext>
            </a:extLst>
          </p:cNvPr>
          <p:cNvSpPr txBox="1"/>
          <p:nvPr/>
        </p:nvSpPr>
        <p:spPr>
          <a:xfrm>
            <a:off x="446672" y="1167179"/>
            <a:ext cx="458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Život u manjim ili većim skupinama olakšava: 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pronalaženje hrane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pronalaženje jedinke suprotnog spola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obranu od neprijatelja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brigu o potomstvu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FF43F3D-1DD7-45B0-8719-F9F05AF6C8B0}"/>
              </a:ext>
            </a:extLst>
          </p:cNvPr>
          <p:cNvSpPr txBox="1"/>
          <p:nvPr/>
        </p:nvSpPr>
        <p:spPr>
          <a:xfrm>
            <a:off x="7162800" y="402832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RIBE- </a:t>
            </a:r>
            <a:r>
              <a:rPr lang="hr-HR" b="1" dirty="0"/>
              <a:t>plova</a:t>
            </a:r>
          </a:p>
          <a:p>
            <a:r>
              <a:rPr lang="hr-HR" dirty="0"/>
              <a:t>PTICE- </a:t>
            </a:r>
            <a:r>
              <a:rPr lang="hr-HR" b="1" dirty="0"/>
              <a:t>jato</a:t>
            </a:r>
          </a:p>
          <a:p>
            <a:r>
              <a:rPr lang="hr-HR" dirty="0"/>
              <a:t>VUKOVI-</a:t>
            </a:r>
            <a:r>
              <a:rPr lang="hr-HR" b="1" dirty="0"/>
              <a:t>čopor</a:t>
            </a:r>
          </a:p>
          <a:p>
            <a:r>
              <a:rPr lang="hr-HR" dirty="0"/>
              <a:t>JELENI-</a:t>
            </a:r>
            <a:r>
              <a:rPr lang="hr-HR" b="1" dirty="0"/>
              <a:t>krdo</a:t>
            </a:r>
          </a:p>
          <a:p>
            <a:r>
              <a:rPr lang="hr-HR" dirty="0"/>
              <a:t>PČELE-</a:t>
            </a:r>
            <a:r>
              <a:rPr lang="hr-HR" b="1" dirty="0"/>
              <a:t>roj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17AA24B-DCCD-4224-8739-B0C99E32DEA5}"/>
              </a:ext>
            </a:extLst>
          </p:cNvPr>
          <p:cNvSpPr txBox="1"/>
          <p:nvPr/>
        </p:nvSpPr>
        <p:spPr>
          <a:xfrm>
            <a:off x="609600" y="3810000"/>
            <a:ext cx="20048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Komunikacija u zajednici: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zvukom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svjetlošću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mirisom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jezikom tijela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</p:txBody>
      </p:sp>
      <p:pic>
        <p:nvPicPr>
          <p:cNvPr id="9" name="Slika 8" descr="Slika na kojoj se prikazuje morsko dno&#10;&#10;Opis je automatski generiran">
            <a:extLst>
              <a:ext uri="{FF2B5EF4-FFF2-40B4-BE49-F238E27FC236}">
                <a16:creationId xmlns:a16="http://schemas.microsoft.com/office/drawing/2014/main" id="{6C95D830-4AF1-425E-AE23-352195EB3F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422715"/>
            <a:ext cx="4360524" cy="2688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Slika 10" descr="Slika na kojoj se prikazuje trava, zebra, na otvorenom, planina&#10;&#10;Opis je automatski generiran">
            <a:extLst>
              <a:ext uri="{FF2B5EF4-FFF2-40B4-BE49-F238E27FC236}">
                <a16:creationId xmlns:a16="http://schemas.microsoft.com/office/drawing/2014/main" id="{0D0A6540-3A24-4D92-A04D-CA407DDB0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78" y="1167179"/>
            <a:ext cx="2598483" cy="1948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6326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54E255D6-1CB5-4A79-9A41-B0B8D0875B46}"/>
              </a:ext>
            </a:extLst>
          </p:cNvPr>
          <p:cNvSpPr txBox="1"/>
          <p:nvPr/>
        </p:nvSpPr>
        <p:spPr>
          <a:xfrm>
            <a:off x="2514600" y="4572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Prilagodbe na suživot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258B4BF-18AB-4312-9638-392DC144C072}"/>
              </a:ext>
            </a:extLst>
          </p:cNvPr>
          <p:cNvSpPr txBox="1"/>
          <p:nvPr/>
        </p:nvSpPr>
        <p:spPr>
          <a:xfrm>
            <a:off x="609600" y="113282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SIMBIOZA</a:t>
            </a:r>
            <a:r>
              <a:rPr lang="hr-HR" dirty="0"/>
              <a:t>- </a:t>
            </a:r>
            <a:r>
              <a:rPr lang="hr-HR" b="1" dirty="0"/>
              <a:t>suživot</a:t>
            </a:r>
          </a:p>
          <a:p>
            <a:pPr marL="342900" indent="-342900">
              <a:buAutoNum type="alphaLcParenR"/>
            </a:pPr>
            <a:r>
              <a:rPr lang="hr-HR" b="1" dirty="0"/>
              <a:t>povoljni</a:t>
            </a:r>
            <a:r>
              <a:rPr lang="hr-HR" dirty="0"/>
              <a:t> ( rak samac i moruzgva)- obje vrste imaju korist</a:t>
            </a:r>
          </a:p>
          <a:p>
            <a:pPr marL="342900" indent="-342900">
              <a:buAutoNum type="alphaLcParenR"/>
            </a:pPr>
            <a:r>
              <a:rPr lang="hr-HR" b="1" dirty="0"/>
              <a:t>nepovoljni</a:t>
            </a:r>
            <a:r>
              <a:rPr lang="hr-HR" dirty="0"/>
              <a:t> (nametnici/paraziti-metilj, trakavica, </a:t>
            </a:r>
            <a:r>
              <a:rPr lang="hr-HR" dirty="0" err="1"/>
              <a:t>plazmodij</a:t>
            </a:r>
            <a:r>
              <a:rPr lang="hr-HR" dirty="0"/>
              <a:t>)- žive na štetu domaćina</a:t>
            </a:r>
          </a:p>
          <a:p>
            <a:pPr marL="342900" indent="-342900">
              <a:buAutoNum type="alphaLcParenR"/>
            </a:pPr>
            <a:r>
              <a:rPr lang="hr-HR" b="1" dirty="0"/>
              <a:t>neutralni </a:t>
            </a:r>
            <a:r>
              <a:rPr lang="hr-HR" dirty="0"/>
              <a:t>(bršljan na drveću)- bršljan ima korist, drveće ne trpi štetu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D58A40D-0963-4C1F-A196-7FD118D85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748408"/>
            <a:ext cx="3200400" cy="3200400"/>
          </a:xfrm>
          <a:prstGeom prst="rect">
            <a:avLst/>
          </a:prstGeom>
        </p:spPr>
      </p:pic>
      <p:pic>
        <p:nvPicPr>
          <p:cNvPr id="7" name="Slika 6" descr="Slika na kojoj se prikazuje polip, mješinac, raznobojno, koralj&#10;&#10;Opis je automatski generiran">
            <a:extLst>
              <a:ext uri="{FF2B5EF4-FFF2-40B4-BE49-F238E27FC236}">
                <a16:creationId xmlns:a16="http://schemas.microsoft.com/office/drawing/2014/main" id="{D2920BF1-AE84-4543-B5AF-02A402895C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0"/>
            <a:ext cx="4152900" cy="2780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9053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gljive, zatvoreno&#10;&#10;Opis je automatski generiran">
            <a:extLst>
              <a:ext uri="{FF2B5EF4-FFF2-40B4-BE49-F238E27FC236}">
                <a16:creationId xmlns:a16="http://schemas.microsoft.com/office/drawing/2014/main" id="{F08EC85A-833B-495A-8443-275BFE4D9D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r="5489"/>
          <a:stretch/>
        </p:blipFill>
        <p:spPr>
          <a:xfrm>
            <a:off x="4645776" y="10"/>
            <a:ext cx="4498224" cy="6857990"/>
          </a:xfrm>
          <a:custGeom>
            <a:avLst/>
            <a:gdLst/>
            <a:ahLst/>
            <a:cxnLst/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pic>
        <p:nvPicPr>
          <p:cNvPr id="5" name="Slika 4" descr="Slika na kojoj se prikazuje povrće, tava, kuhano&#10;&#10;Opis je automatski generiran">
            <a:extLst>
              <a:ext uri="{FF2B5EF4-FFF2-40B4-BE49-F238E27FC236}">
                <a16:creationId xmlns:a16="http://schemas.microsoft.com/office/drawing/2014/main" id="{FA259180-F4A7-4DE3-B2F3-70B06CB345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9" r="17436" b="-1"/>
          <a:stretch/>
        </p:blipFill>
        <p:spPr>
          <a:xfrm>
            <a:off x="20" y="10"/>
            <a:ext cx="6856287" cy="6857990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4826087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71DEBAE-07B4-4200-86A6-07792369ACC2}"/>
              </a:ext>
            </a:extLst>
          </p:cNvPr>
          <p:cNvSpPr txBox="1"/>
          <p:nvPr/>
        </p:nvSpPr>
        <p:spPr>
          <a:xfrm>
            <a:off x="5486400" y="0"/>
            <a:ext cx="3528590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 dirty="0" err="1">
                <a:solidFill>
                  <a:schemeClr val="tx1"/>
                </a:solidFill>
                <a:ea typeface="+mj-ea"/>
                <a:cs typeface="+mj-cs"/>
              </a:rPr>
              <a:t>Prilagodbe</a:t>
            </a:r>
            <a:r>
              <a:rPr lang="en-US" sz="3100" b="1" kern="120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chemeClr val="tx1"/>
                </a:solidFill>
                <a:ea typeface="+mj-ea"/>
                <a:cs typeface="+mj-cs"/>
              </a:rPr>
              <a:t>biljaka</a:t>
            </a:r>
            <a:endParaRPr lang="en-US" sz="31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29F8F6D-75B7-4FF2-BE66-659C45801DE7}"/>
              </a:ext>
            </a:extLst>
          </p:cNvPr>
          <p:cNvSpPr txBox="1"/>
          <p:nvPr/>
        </p:nvSpPr>
        <p:spPr>
          <a:xfrm>
            <a:off x="327863" y="915035"/>
            <a:ext cx="4498224" cy="533336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hr-HR" sz="72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7200" b="1" dirty="0"/>
              <a:t>LISTOPADNO DRVEĆE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b="1" dirty="0" err="1"/>
              <a:t>odbacuje</a:t>
            </a:r>
            <a:r>
              <a:rPr lang="en-US" sz="7200" b="1" dirty="0"/>
              <a:t> </a:t>
            </a:r>
            <a:r>
              <a:rPr lang="en-US" sz="7200" b="1" dirty="0" err="1"/>
              <a:t>lišće</a:t>
            </a:r>
            <a:r>
              <a:rPr lang="en-US" sz="7200" b="1" dirty="0"/>
              <a:t> </a:t>
            </a:r>
            <a:r>
              <a:rPr lang="en-US" sz="7200" dirty="0" err="1"/>
              <a:t>kad</a:t>
            </a:r>
            <a:r>
              <a:rPr lang="en-US" sz="7200" dirty="0"/>
              <a:t> </a:t>
            </a:r>
            <a:r>
              <a:rPr lang="en-US" sz="7200" dirty="0" err="1"/>
              <a:t>nema</a:t>
            </a:r>
            <a:r>
              <a:rPr lang="en-US" sz="7200" dirty="0"/>
              <a:t> </a:t>
            </a:r>
            <a:r>
              <a:rPr lang="en-US" sz="7200" dirty="0" err="1"/>
              <a:t>dovoljno</a:t>
            </a:r>
            <a:r>
              <a:rPr lang="en-US" sz="7200" dirty="0"/>
              <a:t> </a:t>
            </a:r>
            <a:r>
              <a:rPr lang="en-US" sz="7200" dirty="0" err="1"/>
              <a:t>svjetla</a:t>
            </a:r>
            <a:r>
              <a:rPr lang="en-US" sz="7200" dirty="0"/>
              <a:t>, topline </a:t>
            </a:r>
            <a:r>
              <a:rPr lang="en-US" sz="7200" dirty="0" err="1"/>
              <a:t>i</a:t>
            </a:r>
            <a:r>
              <a:rPr lang="en-US" sz="7200" dirty="0"/>
              <a:t> </a:t>
            </a:r>
            <a:r>
              <a:rPr lang="en-US" sz="7200" dirty="0" err="1"/>
              <a:t>vode</a:t>
            </a:r>
            <a:r>
              <a:rPr lang="en-US" sz="7200" dirty="0"/>
              <a:t> za </a:t>
            </a:r>
            <a:r>
              <a:rPr lang="en-US" sz="7200" dirty="0" err="1"/>
              <a:t>fotosintezu</a:t>
            </a:r>
            <a:endParaRPr lang="en-US" sz="7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 b="1" dirty="0"/>
              <a:t>TRAJNICE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dirty="0" err="1"/>
              <a:t>preživljavaju</a:t>
            </a:r>
            <a:r>
              <a:rPr lang="en-US" sz="7200" dirty="0"/>
              <a:t> u </a:t>
            </a:r>
            <a:r>
              <a:rPr lang="en-US" sz="7200" dirty="0" err="1"/>
              <a:t>obliku</a:t>
            </a:r>
            <a:r>
              <a:rPr lang="en-US" sz="7200" dirty="0"/>
              <a:t> </a:t>
            </a:r>
            <a:r>
              <a:rPr lang="en-US" sz="7200" dirty="0" err="1"/>
              <a:t>gomolja</a:t>
            </a:r>
            <a:r>
              <a:rPr lang="en-US" sz="7200" dirty="0"/>
              <a:t>, </a:t>
            </a:r>
            <a:r>
              <a:rPr lang="en-US" sz="7200" dirty="0" err="1"/>
              <a:t>podanka</a:t>
            </a:r>
            <a:r>
              <a:rPr lang="en-US" sz="7200" dirty="0"/>
              <a:t> </a:t>
            </a:r>
            <a:r>
              <a:rPr lang="en-US" sz="7200" dirty="0" err="1"/>
              <a:t>ili</a:t>
            </a:r>
            <a:r>
              <a:rPr lang="en-US" sz="7200" dirty="0"/>
              <a:t> </a:t>
            </a:r>
            <a:r>
              <a:rPr lang="en-US" sz="7200" dirty="0" err="1"/>
              <a:t>lukovice</a:t>
            </a:r>
            <a:endParaRPr lang="en-US" sz="7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 b="1" dirty="0"/>
              <a:t>JEDNOGODIŠNJE BILJKE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dirty="0" err="1"/>
              <a:t>preživljavaju</a:t>
            </a:r>
            <a:r>
              <a:rPr lang="en-US" sz="7200" dirty="0"/>
              <a:t> u </a:t>
            </a:r>
            <a:r>
              <a:rPr lang="en-US" sz="7200" dirty="0" err="1"/>
              <a:t>obliku</a:t>
            </a:r>
            <a:r>
              <a:rPr lang="en-US" sz="7200" dirty="0"/>
              <a:t> </a:t>
            </a:r>
            <a:r>
              <a:rPr lang="en-US" sz="7200" dirty="0" err="1"/>
              <a:t>sjemenke</a:t>
            </a:r>
            <a:endParaRPr lang="en-US" sz="7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 b="1" dirty="0"/>
              <a:t>SJEMENKA: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dirty="0" err="1"/>
              <a:t>sadrži</a:t>
            </a:r>
            <a:r>
              <a:rPr lang="en-US" sz="7200" dirty="0"/>
              <a:t> </a:t>
            </a:r>
            <a:r>
              <a:rPr lang="en-US" sz="7200" dirty="0" err="1"/>
              <a:t>manju</a:t>
            </a:r>
            <a:r>
              <a:rPr lang="en-US" sz="7200" dirty="0"/>
              <a:t> </a:t>
            </a:r>
            <a:r>
              <a:rPr lang="en-US" sz="7200" dirty="0" err="1"/>
              <a:t>količinu</a:t>
            </a:r>
            <a:r>
              <a:rPr lang="en-US" sz="7200" dirty="0"/>
              <a:t> </a:t>
            </a:r>
            <a:r>
              <a:rPr lang="en-US" sz="7200" dirty="0" err="1"/>
              <a:t>vode</a:t>
            </a:r>
            <a:r>
              <a:rPr lang="en-US" sz="7200" dirty="0"/>
              <a:t>, </a:t>
            </a:r>
            <a:r>
              <a:rPr lang="en-US" sz="7200" dirty="0" err="1"/>
              <a:t>otporna</a:t>
            </a:r>
            <a:r>
              <a:rPr lang="en-US" sz="7200" dirty="0"/>
              <a:t> </a:t>
            </a:r>
            <a:r>
              <a:rPr lang="en-US" sz="7200" dirty="0" err="1"/>
              <a:t>na</a:t>
            </a:r>
            <a:r>
              <a:rPr lang="en-US" sz="7200" dirty="0"/>
              <a:t> </a:t>
            </a:r>
            <a:r>
              <a:rPr lang="en-US" sz="7200" dirty="0" err="1"/>
              <a:t>hladnoću</a:t>
            </a:r>
            <a:endParaRPr lang="en-US" sz="7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dirty="0" err="1"/>
              <a:t>sadrže</a:t>
            </a:r>
            <a:r>
              <a:rPr lang="en-US" sz="7200" dirty="0"/>
              <a:t> </a:t>
            </a:r>
            <a:r>
              <a:rPr lang="en-US" sz="7200" dirty="0" err="1"/>
              <a:t>pričuvnu</a:t>
            </a:r>
            <a:r>
              <a:rPr lang="en-US" sz="7200" dirty="0"/>
              <a:t> </a:t>
            </a:r>
            <a:r>
              <a:rPr lang="en-US" sz="7200" dirty="0" err="1"/>
              <a:t>tvar</a:t>
            </a:r>
            <a:r>
              <a:rPr lang="en-US" sz="7200" dirty="0"/>
              <a:t> (za </a:t>
            </a:r>
            <a:r>
              <a:rPr lang="en-US" sz="7200" dirty="0" err="1"/>
              <a:t>razliku</a:t>
            </a:r>
            <a:r>
              <a:rPr lang="en-US" sz="7200" dirty="0"/>
              <a:t> od </a:t>
            </a:r>
            <a:r>
              <a:rPr lang="en-US" sz="7200" dirty="0" err="1"/>
              <a:t>spora</a:t>
            </a:r>
            <a:r>
              <a:rPr lang="en-US" sz="7200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2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 b="1" dirty="0"/>
              <a:t>KORIJENOV SUSTAV I ČVRSTA STABLJIKA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dirty="0" err="1"/>
              <a:t>otporni</a:t>
            </a:r>
            <a:r>
              <a:rPr lang="en-US" sz="7200" dirty="0"/>
              <a:t> </a:t>
            </a:r>
            <a:r>
              <a:rPr lang="en-US" sz="7200" dirty="0" err="1"/>
              <a:t>na</a:t>
            </a:r>
            <a:r>
              <a:rPr lang="en-US" sz="7200" dirty="0"/>
              <a:t> </a:t>
            </a:r>
            <a:r>
              <a:rPr lang="en-US" sz="7200" dirty="0" err="1"/>
              <a:t>vremenske</a:t>
            </a:r>
            <a:r>
              <a:rPr lang="en-US" sz="7200" dirty="0"/>
              <a:t> </a:t>
            </a:r>
            <a:r>
              <a:rPr lang="en-US" sz="7200" dirty="0" err="1"/>
              <a:t>nepogode</a:t>
            </a:r>
            <a:br>
              <a:rPr lang="en-US" sz="400" dirty="0"/>
            </a:br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1974307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414D53C2-C8E8-4BB9-B0F3-695B0C6F27D3}"/>
              </a:ext>
            </a:extLst>
          </p:cNvPr>
          <p:cNvSpPr txBox="1"/>
          <p:nvPr/>
        </p:nvSpPr>
        <p:spPr>
          <a:xfrm>
            <a:off x="2819400" y="609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Prilagodbe živih bića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30F0FBD-4A1C-4CB2-910F-2084B754AE21}"/>
              </a:ext>
            </a:extLst>
          </p:cNvPr>
          <p:cNvSpPr txBox="1"/>
          <p:nvPr/>
        </p:nvSpPr>
        <p:spPr>
          <a:xfrm>
            <a:off x="609600" y="68654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Zapiši!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8F7CF3D-9655-4342-9A1C-81428B400B06}"/>
              </a:ext>
            </a:extLst>
          </p:cNvPr>
          <p:cNvSpPr txBox="1"/>
          <p:nvPr/>
        </p:nvSpPr>
        <p:spPr>
          <a:xfrm>
            <a:off x="983530" y="1166842"/>
            <a:ext cx="685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oblik tijela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boja krzna/perja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nakupljanje potkožnog sala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razvijenija osjetila i živčani sustav ( lakši pronalazak hrane, partnera, bijeg od progonitelja)</a:t>
            </a:r>
          </a:p>
          <a:p>
            <a:endParaRPr lang="hr-HR" dirty="0"/>
          </a:p>
          <a:p>
            <a:r>
              <a:rPr lang="hr-HR" b="1" dirty="0"/>
              <a:t>ŽIVOT U SKUPINI</a:t>
            </a:r>
            <a:r>
              <a:rPr lang="hr-HR" dirty="0"/>
              <a:t>-RIBE- </a:t>
            </a:r>
            <a:r>
              <a:rPr lang="hr-HR" b="1" dirty="0"/>
              <a:t>plova</a:t>
            </a:r>
            <a:r>
              <a:rPr lang="hr-HR" dirty="0"/>
              <a:t>, PTICE- </a:t>
            </a:r>
            <a:r>
              <a:rPr lang="hr-HR" b="1" dirty="0"/>
              <a:t>jato</a:t>
            </a:r>
            <a:r>
              <a:rPr lang="hr-HR" dirty="0"/>
              <a:t>, VUKOVI-</a:t>
            </a:r>
            <a:r>
              <a:rPr lang="hr-HR" b="1" dirty="0"/>
              <a:t>čopor</a:t>
            </a:r>
            <a:r>
              <a:rPr lang="hr-HR" dirty="0"/>
              <a:t>, JELENI-</a:t>
            </a:r>
            <a:r>
              <a:rPr lang="hr-HR" b="1" dirty="0"/>
              <a:t>krdo</a:t>
            </a:r>
            <a:r>
              <a:rPr lang="hr-HR" dirty="0"/>
              <a:t>, PČELE-</a:t>
            </a:r>
            <a:r>
              <a:rPr lang="hr-HR" b="1" dirty="0"/>
              <a:t>roj</a:t>
            </a:r>
          </a:p>
          <a:p>
            <a:endParaRPr lang="hr-HR" b="1" dirty="0"/>
          </a:p>
          <a:p>
            <a:r>
              <a:rPr lang="hr-HR" b="1" dirty="0"/>
              <a:t>SIMBIOZA</a:t>
            </a:r>
            <a:r>
              <a:rPr lang="hr-HR" dirty="0"/>
              <a:t>- suživot</a:t>
            </a:r>
          </a:p>
          <a:p>
            <a:pPr marL="342900" indent="-342900">
              <a:buAutoNum type="alphaLcParenR"/>
            </a:pPr>
            <a:r>
              <a:rPr lang="hr-HR" b="1" dirty="0"/>
              <a:t>povoljni</a:t>
            </a:r>
            <a:r>
              <a:rPr lang="hr-HR" dirty="0"/>
              <a:t> ( rak samac i moruzgva)</a:t>
            </a:r>
          </a:p>
          <a:p>
            <a:pPr marL="342900" indent="-342900">
              <a:buAutoNum type="alphaLcParenR"/>
            </a:pPr>
            <a:r>
              <a:rPr lang="hr-HR" b="1" dirty="0"/>
              <a:t>nepovoljni </a:t>
            </a:r>
            <a:r>
              <a:rPr lang="hr-HR" dirty="0"/>
              <a:t>(nametnici)</a:t>
            </a:r>
          </a:p>
          <a:p>
            <a:pPr marL="342900" indent="-342900">
              <a:buAutoNum type="alphaLcParenR"/>
            </a:pPr>
            <a:r>
              <a:rPr lang="hr-HR" b="1" dirty="0"/>
              <a:t>neutralni</a:t>
            </a:r>
            <a:r>
              <a:rPr lang="hr-HR" dirty="0"/>
              <a:t> (bršljan na drveću)</a:t>
            </a:r>
          </a:p>
          <a:p>
            <a:endParaRPr lang="hr-HR" dirty="0"/>
          </a:p>
          <a:p>
            <a:r>
              <a:rPr lang="hr-HR" b="1" dirty="0"/>
              <a:t>LISTOPADNO DRVEĆE- </a:t>
            </a:r>
            <a:r>
              <a:rPr lang="hr-HR" dirty="0"/>
              <a:t>odbacuje lišće, </a:t>
            </a:r>
          </a:p>
          <a:p>
            <a:r>
              <a:rPr lang="hr-HR" b="1" dirty="0"/>
              <a:t>TRAJNICE</a:t>
            </a:r>
            <a:r>
              <a:rPr lang="hr-HR" dirty="0"/>
              <a:t> -preživljavaju u obliku gomolja, </a:t>
            </a:r>
            <a:r>
              <a:rPr lang="hr-HR" dirty="0" err="1"/>
              <a:t>podanka</a:t>
            </a:r>
            <a:r>
              <a:rPr lang="hr-HR" dirty="0"/>
              <a:t> ili lukovice</a:t>
            </a:r>
          </a:p>
          <a:p>
            <a:r>
              <a:rPr lang="hr-HR" b="1" dirty="0"/>
              <a:t>JEDNOGODIŠNJE BILJKE</a:t>
            </a:r>
            <a:r>
              <a:rPr lang="hr-HR" dirty="0"/>
              <a:t>- preživljavaju u obliku sjemenke</a:t>
            </a:r>
          </a:p>
          <a:p>
            <a:endParaRPr lang="hr-HR" dirty="0"/>
          </a:p>
        </p:txBody>
      </p:sp>
      <p:pic>
        <p:nvPicPr>
          <p:cNvPr id="7" name="Picture 2" descr="animated-writer-image-0028">
            <a:extLst>
              <a:ext uri="{FF2B5EF4-FFF2-40B4-BE49-F238E27FC236}">
                <a16:creationId xmlns:a16="http://schemas.microsoft.com/office/drawing/2014/main" id="{8CD1DF78-0E88-4C20-88A6-CE18777A01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871210"/>
            <a:ext cx="1259276" cy="125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84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243C16FD-A300-4EF0-863D-85CD023BC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8267888"/>
              </p:ext>
            </p:extLst>
          </p:nvPr>
        </p:nvGraphicFramePr>
        <p:xfrm>
          <a:off x="381000" y="-914400"/>
          <a:ext cx="10820400" cy="899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CBF66100-EBCB-4A78-AF29-9BFACAB7D070}"/>
              </a:ext>
            </a:extLst>
          </p:cNvPr>
          <p:cNvSpPr txBox="1"/>
          <p:nvPr/>
        </p:nvSpPr>
        <p:spPr>
          <a:xfrm>
            <a:off x="381000" y="533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Ponavljanje!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DD6F418B-5EC3-484B-AC70-9F620E5945CA}"/>
              </a:ext>
            </a:extLst>
          </p:cNvPr>
          <p:cNvSpPr/>
          <p:nvPr/>
        </p:nvSpPr>
        <p:spPr>
          <a:xfrm>
            <a:off x="891617" y="1622034"/>
            <a:ext cx="7642778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9F2DCDBF-AC65-432E-86E7-DB3C6C2424D6}"/>
              </a:ext>
            </a:extLst>
          </p:cNvPr>
          <p:cNvSpPr/>
          <p:nvPr/>
        </p:nvSpPr>
        <p:spPr>
          <a:xfrm>
            <a:off x="891617" y="2408451"/>
            <a:ext cx="7642779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B2C72861-9F41-40B6-9FFF-5F3EF48F6C8E}"/>
              </a:ext>
            </a:extLst>
          </p:cNvPr>
          <p:cNvSpPr/>
          <p:nvPr/>
        </p:nvSpPr>
        <p:spPr>
          <a:xfrm>
            <a:off x="871192" y="3236962"/>
            <a:ext cx="7642779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52B718F9-0C93-4A6A-BFC9-385C92F6A0B1}"/>
              </a:ext>
            </a:extLst>
          </p:cNvPr>
          <p:cNvSpPr/>
          <p:nvPr/>
        </p:nvSpPr>
        <p:spPr>
          <a:xfrm>
            <a:off x="871193" y="3993431"/>
            <a:ext cx="764278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A4BE7443-699C-4B1B-904B-A0D1E1F7ED87}"/>
              </a:ext>
            </a:extLst>
          </p:cNvPr>
          <p:cNvSpPr/>
          <p:nvPr/>
        </p:nvSpPr>
        <p:spPr>
          <a:xfrm>
            <a:off x="891618" y="4748523"/>
            <a:ext cx="7642781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675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362</Words>
  <Application>Microsoft Office PowerPoint</Application>
  <PresentationFormat>On-screen Show (4:3)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Martina Čiček</dc:creator>
  <cp:lastModifiedBy>Ana Kodžoman</cp:lastModifiedBy>
  <cp:revision>1</cp:revision>
  <dcterms:created xsi:type="dcterms:W3CDTF">2020-11-26T12:51:37Z</dcterms:created>
  <dcterms:modified xsi:type="dcterms:W3CDTF">2020-11-26T19:23:19Z</dcterms:modified>
</cp:coreProperties>
</file>